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78" r:id="rId2"/>
    <p:sldId id="560" r:id="rId3"/>
    <p:sldId id="561" r:id="rId4"/>
    <p:sldId id="585" r:id="rId5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>
          <p15:clr>
            <a:srgbClr val="A4A3A4"/>
          </p15:clr>
        </p15:guide>
        <p15:guide id="2" pos="3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9EE13"/>
    <a:srgbClr val="3655A7"/>
    <a:srgbClr val="0070C0"/>
    <a:srgbClr val="F19437"/>
    <a:srgbClr val="80D7B5"/>
    <a:srgbClr val="62BFC4"/>
    <a:srgbClr val="052944"/>
    <a:srgbClr val="A349A4"/>
    <a:srgbClr val="B7DD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13" autoAdjust="0"/>
    <p:restoredTop sz="95737" autoAdjust="0"/>
  </p:normalViewPr>
  <p:slideViewPr>
    <p:cSldViewPr showGuides="1">
      <p:cViewPr varScale="1">
        <p:scale>
          <a:sx n="69" d="100"/>
          <a:sy n="69" d="100"/>
        </p:scale>
        <p:origin x="78" y="966"/>
      </p:cViewPr>
      <p:guideLst>
        <p:guide orient="horz" pos="845"/>
        <p:guide pos="340"/>
      </p:guideLst>
    </p:cSldViewPr>
  </p:slideViewPr>
  <p:outlineViewPr>
    <p:cViewPr>
      <p:scale>
        <a:sx n="33" d="100"/>
        <a:sy n="33" d="100"/>
      </p:scale>
      <p:origin x="0" y="1127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-3870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412"/>
          </a:xfrm>
          <a:prstGeom prst="rect">
            <a:avLst/>
          </a:prstGeom>
        </p:spPr>
        <p:txBody>
          <a:bodyPr vert="horz" lIns="95542" tIns="47771" rIns="95542" bIns="4777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412"/>
          </a:xfrm>
          <a:prstGeom prst="rect">
            <a:avLst/>
          </a:prstGeom>
        </p:spPr>
        <p:txBody>
          <a:bodyPr vert="horz" lIns="95542" tIns="47771" rIns="95542" bIns="47771" rtlCol="0"/>
          <a:lstStyle>
            <a:lvl1pPr algn="r">
              <a:defRPr sz="1300"/>
            </a:lvl1pPr>
          </a:lstStyle>
          <a:p>
            <a:fld id="{DD95B369-54E1-472D-9A65-9E48002FBA9B}" type="datetime1">
              <a:rPr lang="de-DE" smtClean="0"/>
              <a:t>04.05.2020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2"/>
          </a:xfrm>
          <a:prstGeom prst="rect">
            <a:avLst/>
          </a:prstGeom>
        </p:spPr>
        <p:txBody>
          <a:bodyPr vert="horz" lIns="95542" tIns="47771" rIns="95542" bIns="4777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2"/>
          </a:xfrm>
          <a:prstGeom prst="rect">
            <a:avLst/>
          </a:prstGeom>
        </p:spPr>
        <p:txBody>
          <a:bodyPr vert="horz" lIns="95542" tIns="47771" rIns="95542" bIns="47771" rtlCol="0" anchor="b"/>
          <a:lstStyle>
            <a:lvl1pPr algn="r">
              <a:defRPr sz="1300"/>
            </a:lvl1pPr>
          </a:lstStyle>
          <a:p>
            <a:fld id="{60BD021E-C94B-44A2-932A-5CEE0532397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681493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-27142" y="9431815"/>
            <a:ext cx="2945659" cy="496412"/>
          </a:xfrm>
          <a:prstGeom prst="rect">
            <a:avLst/>
          </a:prstGeom>
        </p:spPr>
        <p:txBody>
          <a:bodyPr vert="horz" lIns="95542" tIns="47771" rIns="95542" bIns="47771" rtlCol="0"/>
          <a:lstStyle>
            <a:lvl1pPr algn="l">
              <a:defRPr sz="1300"/>
            </a:lvl1pPr>
          </a:lstStyle>
          <a:p>
            <a:fld id="{3A9BDBC2-319F-401C-AFAF-1C5DEB3DEFEA}" type="datetime1">
              <a:rPr lang="de-DE" smtClean="0"/>
              <a:t>04.05.2020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42" tIns="47771" rIns="95542" bIns="4777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42" tIns="47771" rIns="95542" bIns="47771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2"/>
          </a:xfrm>
          <a:prstGeom prst="rect">
            <a:avLst/>
          </a:prstGeom>
        </p:spPr>
        <p:txBody>
          <a:bodyPr vert="horz" lIns="95542" tIns="47771" rIns="95542" bIns="47771" rtlCol="0" anchor="b"/>
          <a:lstStyle>
            <a:lvl1pPr algn="r">
              <a:defRPr sz="1300"/>
            </a:lvl1pPr>
          </a:lstStyle>
          <a:p>
            <a:fld id="{8245FCC3-89DC-4E1F-B5FC-66D054FFDA4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650107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0600" y="766763"/>
            <a:ext cx="5119688" cy="38385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947365" y="4861062"/>
            <a:ext cx="5206373" cy="4605117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r>
              <a:rPr lang="de-DE" kern="1200" dirty="0"/>
              <a:t>Beachte</a:t>
            </a:r>
            <a:r>
              <a:rPr lang="de-DE" kern="1200" baseline="0" dirty="0"/>
              <a:t> bitte Vorzeichen, siehe Montenbruck seite 28. </a:t>
            </a:r>
            <a:endParaRPr lang="de-DE" kern="1200" dirty="0"/>
          </a:p>
        </p:txBody>
      </p:sp>
    </p:spTree>
    <p:extLst>
      <p:ext uri="{BB962C8B-B14F-4D97-AF65-F5344CB8AC3E}">
        <p14:creationId xmlns:p14="http://schemas.microsoft.com/office/powerpoint/2010/main" val="413426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90600" y="766763"/>
            <a:ext cx="5119688" cy="3838575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947365" y="4861062"/>
            <a:ext cx="5206373" cy="4605117"/>
          </a:xfrm>
        </p:spPr>
        <p:txBody>
          <a:bodyPr/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Arial" pitchFamily="34"/>
              <a:buChar char="•"/>
            </a:lvl2pPr>
            <a:lvl3pPr lvl="2">
              <a:buClr>
                <a:srgbClr val="000000"/>
              </a:buClr>
              <a:buSzPct val="100000"/>
              <a:buFont typeface="Arial" pitchFamily="34"/>
              <a:buChar char="•"/>
            </a:lvl3pPr>
            <a:lvl4pPr lvl="3">
              <a:buClr>
                <a:srgbClr val="000000"/>
              </a:buClr>
              <a:buSzPct val="100000"/>
              <a:buFont typeface="Arial" pitchFamily="34"/>
              <a:buChar char="•"/>
            </a:lvl4pPr>
            <a:lvl5pPr lvl="4">
              <a:buClr>
                <a:srgbClr val="000000"/>
              </a:buClr>
              <a:buSzPct val="100000"/>
              <a:buFont typeface="Arial" pitchFamily="34"/>
              <a:buChar char="•"/>
            </a:lvl5pPr>
            <a:lvl6pPr lvl="5">
              <a:buClr>
                <a:srgbClr val="000000"/>
              </a:buClr>
              <a:buSzPct val="100000"/>
              <a:buFont typeface="Arial" pitchFamily="34"/>
              <a:buChar char="•"/>
            </a:lvl6pPr>
            <a:lvl7pPr lvl="6">
              <a:buClr>
                <a:srgbClr val="000000"/>
              </a:buClr>
              <a:buSzPct val="100000"/>
              <a:buFont typeface="Arial" pitchFamily="34"/>
              <a:buChar char="•"/>
            </a:lvl7pPr>
            <a:lvl8pPr lvl="7">
              <a:buClr>
                <a:srgbClr val="000000"/>
              </a:buClr>
              <a:buSzPct val="100000"/>
              <a:buFont typeface="Arial" pitchFamily="34"/>
              <a:buChar char="•"/>
            </a:lvl8pPr>
            <a:lvl9pPr lvl="8">
              <a:buClr>
                <a:srgbClr val="000000"/>
              </a:buClr>
              <a:buSzPct val="100000"/>
              <a:buFont typeface="Arial" pitchFamily="34"/>
              <a:buChar char="•"/>
            </a:lvl9pPr>
          </a:lstStyle>
          <a:p>
            <a:r>
              <a:rPr lang="de-DE" kern="1200" dirty="0"/>
              <a:t>Beachte</a:t>
            </a:r>
            <a:r>
              <a:rPr lang="de-DE" kern="1200" baseline="0" dirty="0"/>
              <a:t> bitte Vorzeichen, siehe Montenbruck seite 28. </a:t>
            </a:r>
            <a:endParaRPr lang="de-DE" kern="1200" dirty="0"/>
          </a:p>
        </p:txBody>
      </p:sp>
    </p:spTree>
    <p:extLst>
      <p:ext uri="{BB962C8B-B14F-4D97-AF65-F5344CB8AC3E}">
        <p14:creationId xmlns:p14="http://schemas.microsoft.com/office/powerpoint/2010/main" val="2105519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lang="de-DE" sz="4000" dirty="0" smtClean="0">
                <a:solidFill>
                  <a:srgbClr val="262699"/>
                </a:solidFill>
                <a:latin typeface="Arial Narrow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28800"/>
            <a:ext cx="4040188" cy="628103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26269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256903"/>
            <a:ext cx="4040188" cy="41244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28800"/>
            <a:ext cx="4041775" cy="628103"/>
          </a:xfrm>
        </p:spPr>
        <p:txBody>
          <a:bodyPr anchor="ctr"/>
          <a:lstStyle>
            <a:lvl1pPr marL="0" indent="0">
              <a:buNone/>
              <a:defRPr sz="2400" b="1">
                <a:solidFill>
                  <a:srgbClr val="26269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56903"/>
            <a:ext cx="4041775" cy="41244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8085584" cy="1143000"/>
          </a:xfrm>
        </p:spPr>
        <p:txBody>
          <a:bodyPr/>
          <a:lstStyle>
            <a:lvl1pPr>
              <a:defRPr b="1">
                <a:latin typeface="+mj-lt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8950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uni_bwm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86688" y="0"/>
            <a:ext cx="1285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Grafik 10" descr="Himmel mit Kuppel farbpapiercollage 6.jpg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14313"/>
            <a:ext cx="9144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18864" y="274638"/>
            <a:ext cx="79693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23528" y="1600200"/>
            <a:ext cx="8496944" cy="4864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8488252" y="6464939"/>
            <a:ext cx="655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8FB53FD-BB68-4ED3-8C53-EE305C98A0F3}" type="slidenum">
              <a:rPr lang="de-DE" sz="1600" smtClean="0"/>
              <a:t>‹Nr.›</a:t>
            </a:fld>
            <a:endParaRPr lang="de-DE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lvl1pPr algn="l" defTabSz="914400" rtl="0" eaLnBrk="0" fontAlgn="base" latinLnBrk="0" hangingPunct="0">
        <a:spcBef>
          <a:spcPct val="0"/>
        </a:spcBef>
        <a:spcAft>
          <a:spcPct val="0"/>
        </a:spcAft>
        <a:buNone/>
        <a:defRPr lang="de-DE" sz="4000" kern="1200" dirty="0" smtClean="0">
          <a:solidFill>
            <a:srgbClr val="262699"/>
          </a:solidFill>
          <a:latin typeface="Arial Narrow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62BFC4"/>
        </a:buClr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62BFC4"/>
        </a:buClr>
        <a:buSzPct val="85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62BFC4"/>
        </a:buClr>
        <a:buSzPct val="80000"/>
        <a:buFont typeface="Wingdings" pitchFamily="2" charset="2"/>
        <a:buChar char="§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62BFC4"/>
        </a:buClr>
        <a:buFont typeface="Symbol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62BFC4"/>
        </a:buClr>
        <a:buSzPct val="80000"/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323528" y="1700784"/>
            <a:ext cx="8496944" cy="295235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de-DE" sz="3200" b="1" dirty="0">
                <a:solidFill>
                  <a:srgbClr val="000DF2"/>
                </a:solidFill>
                <a:latin typeface="+mn-lt"/>
                <a:cs typeface="Times New Roman" pitchFamily="18" charset="0"/>
              </a:rPr>
              <a:t>Globale Satellitennavigationssysteme</a:t>
            </a:r>
            <a:br>
              <a:rPr lang="de-DE" sz="4800" b="1" dirty="0">
                <a:solidFill>
                  <a:srgbClr val="000DF2"/>
                </a:solidFill>
                <a:latin typeface="+mn-lt"/>
                <a:cs typeface="Times New Roman" pitchFamily="18" charset="0"/>
              </a:rPr>
            </a:br>
            <a:r>
              <a:rPr lang="de-DE" sz="4800" b="1" dirty="0">
                <a:solidFill>
                  <a:srgbClr val="000DF2"/>
                </a:solidFill>
                <a:latin typeface="+mn-lt"/>
                <a:cs typeface="Times New Roman" pitchFamily="18" charset="0"/>
              </a:rPr>
              <a:t>Aufgabe 1: Satellitenbahnberechnung</a:t>
            </a:r>
            <a:endParaRPr lang="de-DE" sz="2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Untertitel 7"/>
          <p:cNvSpPr>
            <a:spLocks noGrp="1"/>
          </p:cNvSpPr>
          <p:nvPr>
            <p:ph type="subTitle" idx="1"/>
          </p:nvPr>
        </p:nvSpPr>
        <p:spPr>
          <a:xfrm>
            <a:off x="685800" y="4412704"/>
            <a:ext cx="7846640" cy="1752600"/>
          </a:xfrm>
        </p:spPr>
        <p:txBody>
          <a:bodyPr anchor="ctr">
            <a:noAutofit/>
          </a:bodyPr>
          <a:lstStyle/>
          <a:p>
            <a:r>
              <a:rPr lang="de-DE" sz="2400" b="1" dirty="0">
                <a:solidFill>
                  <a:schemeClr val="tx1"/>
                </a:solidFill>
                <a:cs typeface="Times New Roman" pitchFamily="18" charset="0"/>
              </a:rPr>
              <a:t>M. Philips-Blum</a:t>
            </a:r>
          </a:p>
          <a:p>
            <a:r>
              <a:rPr lang="de-DE" sz="2400" dirty="0">
                <a:solidFill>
                  <a:schemeClr val="tx1"/>
                </a:solidFill>
                <a:cs typeface="Times New Roman" pitchFamily="18" charset="0"/>
              </a:rPr>
              <a:t>Professur für Satellitennavigation</a:t>
            </a:r>
            <a:endParaRPr lang="de-DE" sz="2400" dirty="0"/>
          </a:p>
          <a:p>
            <a:r>
              <a:rPr lang="de-DE" sz="2400" dirty="0">
                <a:solidFill>
                  <a:schemeClr val="tx1"/>
                </a:solidFill>
                <a:cs typeface="Times New Roman" pitchFamily="18" charset="0"/>
              </a:rPr>
              <a:t>Institut für Raumfahrttechnik und Weltraumnutzung</a:t>
            </a:r>
            <a:endParaRPr lang="de-DE" sz="2400" dirty="0"/>
          </a:p>
        </p:txBody>
      </p:sp>
      <p:sp>
        <p:nvSpPr>
          <p:cNvPr id="47" name="Inhaltsplatzhalter 2"/>
          <p:cNvSpPr txBox="1">
            <a:spLocks/>
          </p:cNvSpPr>
          <p:nvPr/>
        </p:nvSpPr>
        <p:spPr>
          <a:xfrm>
            <a:off x="182880" y="1700784"/>
            <a:ext cx="8961120" cy="47525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Font typeface="Symbol" pitchFamily="18" charset="2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SzPct val="80000"/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defRPr/>
            </a:pPr>
            <a:endParaRPr lang="de-DE" sz="1600" dirty="0"/>
          </a:p>
        </p:txBody>
      </p:sp>
      <p:sp>
        <p:nvSpPr>
          <p:cNvPr id="11" name="Inhaltsplatzhalter 2"/>
          <p:cNvSpPr txBox="1">
            <a:spLocks/>
          </p:cNvSpPr>
          <p:nvPr/>
        </p:nvSpPr>
        <p:spPr>
          <a:xfrm>
            <a:off x="4463988" y="5174503"/>
            <a:ext cx="4284476" cy="11348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SzPct val="8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Font typeface="Symbol" pitchFamily="18" charset="2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62BFC4"/>
              </a:buClr>
              <a:buSzPct val="80000"/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82400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 txBox="1">
            <a:spLocks noGrp="1"/>
          </p:cNvSpPr>
          <p:nvPr>
            <p:ph type="body" idx="4294967295"/>
          </p:nvPr>
        </p:nvSpPr>
        <p:spPr>
          <a:xfrm>
            <a:off x="115318" y="1715603"/>
            <a:ext cx="8991377" cy="3939540"/>
          </a:xfrm>
        </p:spPr>
        <p:txBody>
          <a:bodyPr wrap="square" lIns="91440" tIns="45720" rIns="91440" bIns="45720">
            <a:spAutoFit/>
          </a:bodyPr>
          <a:lstStyle>
            <a:defPPr marL="342720" marR="0" lvl="0" indent="-342720" algn="l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de-DE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de-DE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1pPr>
            <a:lvl2pPr marL="742680" marR="0" lvl="1" indent="-285480" algn="l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171360" algn="l"/>
                <a:tab pos="1085759" algn="l"/>
                <a:tab pos="2000160" algn="l"/>
                <a:tab pos="2914560" algn="l"/>
                <a:tab pos="3828959" algn="l"/>
                <a:tab pos="4743360" algn="l"/>
                <a:tab pos="5657760" algn="l"/>
                <a:tab pos="6572160" algn="l"/>
                <a:tab pos="7486560" algn="l"/>
                <a:tab pos="8400960" algn="l"/>
                <a:tab pos="9315360" algn="l"/>
              </a:tabLst>
              <a:defRPr lang="de-DE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2pPr>
            <a:lvl3pPr marL="1143000" marR="0" lvl="2" indent="-228600" algn="l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  <a:tab pos="8915399" algn="l"/>
              </a:tabLst>
              <a:defRPr lang="de-DE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3pPr>
            <a:lvl4pPr marL="1600199" marR="0" lvl="3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228600" algn="l"/>
                <a:tab pos="1143000" algn="l"/>
                <a:tab pos="2057400" algn="l"/>
                <a:tab pos="2971800" algn="l"/>
                <a:tab pos="3886200" algn="l"/>
                <a:tab pos="4800600" algn="l"/>
                <a:tab pos="5715000" algn="l"/>
                <a:tab pos="6629400" algn="l"/>
                <a:tab pos="7543799" algn="l"/>
                <a:tab pos="8458200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9pPr>
          </a:lstStyle>
          <a:p>
            <a:r>
              <a:rPr lang="de-CH" sz="2200" dirty="0">
                <a:latin typeface="+mj-lt"/>
              </a:rPr>
              <a:t>Gegeben ist das Skript zur Berechnung der Satellitenbahn</a:t>
            </a:r>
          </a:p>
          <a:p>
            <a:r>
              <a:rPr lang="de-CH" sz="2200" dirty="0">
                <a:latin typeface="+mj-lt"/>
              </a:rPr>
              <a:t>Wenn sie es durchlaufen lassen stellen Sie fest, dass der Plot für das </a:t>
            </a:r>
            <a:r>
              <a:rPr lang="de-CH" sz="2200" dirty="0" err="1">
                <a:latin typeface="+mj-lt"/>
              </a:rPr>
              <a:t>erdfeste</a:t>
            </a:r>
            <a:r>
              <a:rPr lang="de-CH" sz="2200" dirty="0">
                <a:latin typeface="+mj-lt"/>
              </a:rPr>
              <a:t> Koordinatensystem nur den Erdkörper enthält</a:t>
            </a:r>
          </a:p>
          <a:p>
            <a:r>
              <a:rPr lang="de-CH" sz="2200" dirty="0">
                <a:latin typeface="+mj-lt"/>
              </a:rPr>
              <a:t>In der Datei ‘</a:t>
            </a:r>
            <a:r>
              <a:rPr lang="de-CH" sz="2200" b="1" dirty="0" err="1">
                <a:latin typeface="+mj-lt"/>
              </a:rPr>
              <a:t>kepler_uebung.m</a:t>
            </a:r>
            <a:r>
              <a:rPr lang="de-CH" sz="2200" dirty="0">
                <a:latin typeface="+mj-lt"/>
              </a:rPr>
              <a:t>’ in Zeile 115 fehlen die Koordinaten für die Trajektorie in dem System</a:t>
            </a:r>
          </a:p>
          <a:p>
            <a:r>
              <a:rPr lang="de-CH" sz="2200" dirty="0">
                <a:latin typeface="+mj-lt"/>
              </a:rPr>
              <a:t>Fügen Sie die richtigen Befehle ein, um den Plot zu vervollständigen</a:t>
            </a:r>
          </a:p>
          <a:p>
            <a:pPr lvl="1"/>
            <a:r>
              <a:rPr lang="de-CH" sz="2200" dirty="0">
                <a:latin typeface="+mj-lt"/>
              </a:rPr>
              <a:t>Vergleich raumfeste Koordinaten Zeilen </a:t>
            </a:r>
            <a:r>
              <a:rPr lang="de-CH" sz="2200" b="1" dirty="0">
                <a:latin typeface="+mj-lt"/>
              </a:rPr>
              <a:t>99-102</a:t>
            </a:r>
          </a:p>
          <a:p>
            <a:r>
              <a:rPr lang="de-CH" sz="2200" dirty="0">
                <a:latin typeface="+mj-lt"/>
              </a:rPr>
              <a:t>Lassen Sie anschließen das Skript durchlaufen</a:t>
            </a:r>
          </a:p>
          <a:p>
            <a:r>
              <a:rPr lang="de-CH" sz="2200" dirty="0">
                <a:latin typeface="+mj-lt"/>
              </a:rPr>
              <a:t>Aufgrund der berücksichtigten Erddrehung sieht die Bahn des Satelliten anders aus, als im raumfesten System.</a:t>
            </a:r>
          </a:p>
        </p:txBody>
      </p:sp>
      <p:sp>
        <p:nvSpPr>
          <p:cNvPr id="4" name="Titel 3"/>
          <p:cNvSpPr txBox="1">
            <a:spLocks noGrp="1"/>
          </p:cNvSpPr>
          <p:nvPr>
            <p:ph type="title" idx="4294967295"/>
          </p:nvPr>
        </p:nvSpPr>
        <p:spPr>
          <a:xfrm>
            <a:off x="518759" y="260648"/>
            <a:ext cx="8412120" cy="1323439"/>
          </a:xfrm>
        </p:spPr>
        <p:txBody>
          <a:bodyPr wrap="square" lIns="91440" tIns="45720" rIns="91440" bIns="4572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/>
            <a:r>
              <a:rPr lang="de-DE" dirty="0">
                <a:latin typeface="+mj-lt"/>
              </a:rPr>
              <a:t>Aufgabe 1:</a:t>
            </a:r>
            <a:br>
              <a:rPr lang="de-DE" dirty="0">
                <a:latin typeface="+mj-lt"/>
              </a:rPr>
            </a:br>
            <a:r>
              <a:rPr lang="de-DE" dirty="0">
                <a:latin typeface="+mj-lt"/>
              </a:rPr>
              <a:t>Vervollständigung des </a:t>
            </a:r>
            <a:r>
              <a:rPr lang="de-DE" dirty="0" err="1">
                <a:latin typeface="+mj-lt"/>
              </a:rPr>
              <a:t>Matlab</a:t>
            </a:r>
            <a:r>
              <a:rPr lang="de-DE" dirty="0">
                <a:latin typeface="+mj-lt"/>
              </a:rPr>
              <a:t>-Skriptes</a:t>
            </a:r>
          </a:p>
        </p:txBody>
      </p:sp>
    </p:spTree>
    <p:extLst>
      <p:ext uri="{BB962C8B-B14F-4D97-AF65-F5344CB8AC3E}">
        <p14:creationId xmlns:p14="http://schemas.microsoft.com/office/powerpoint/2010/main" val="367776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 txBox="1">
            <a:spLocks noGrp="1"/>
          </p:cNvSpPr>
          <p:nvPr>
            <p:ph type="body" idx="4294967295"/>
          </p:nvPr>
        </p:nvSpPr>
        <p:spPr>
          <a:xfrm>
            <a:off x="115318" y="1715603"/>
            <a:ext cx="8991377" cy="3185487"/>
          </a:xfrm>
        </p:spPr>
        <p:txBody>
          <a:bodyPr wrap="square" lIns="91440" tIns="45720" rIns="91440" bIns="45720">
            <a:spAutoFit/>
          </a:bodyPr>
          <a:lstStyle>
            <a:defPPr marL="342720" marR="0" lvl="0" indent="-342720" algn="l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None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de-DE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defPPr>
            <a:lvl1pPr marL="342720" marR="0" lvl="0" indent="-342720" algn="l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571320" algn="l"/>
                <a:tab pos="1485719" algn="l"/>
                <a:tab pos="2400119" algn="l"/>
                <a:tab pos="3314519" algn="l"/>
                <a:tab pos="4228919" algn="l"/>
                <a:tab pos="5143320" algn="l"/>
                <a:tab pos="6057720" algn="l"/>
                <a:tab pos="6972120" algn="l"/>
                <a:tab pos="7886520" algn="l"/>
                <a:tab pos="8800920" algn="l"/>
                <a:tab pos="9715320" algn="l"/>
              </a:tabLst>
              <a:defRPr lang="de-DE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1pPr>
            <a:lvl2pPr marL="742680" marR="0" lvl="1" indent="-285480" algn="l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171360" algn="l"/>
                <a:tab pos="1085759" algn="l"/>
                <a:tab pos="2000160" algn="l"/>
                <a:tab pos="2914560" algn="l"/>
                <a:tab pos="3828959" algn="l"/>
                <a:tab pos="4743360" algn="l"/>
                <a:tab pos="5657760" algn="l"/>
                <a:tab pos="6572160" algn="l"/>
                <a:tab pos="7486560" algn="l"/>
                <a:tab pos="8400960" algn="l"/>
                <a:tab pos="9315360" algn="l"/>
              </a:tabLst>
              <a:defRPr lang="de-DE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2pPr>
            <a:lvl3pPr marL="1143000" marR="0" lvl="2" indent="-228600" algn="l" hangingPunct="0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  <a:tab pos="8915399" algn="l"/>
              </a:tabLst>
              <a:defRPr lang="de-DE" sz="24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3pPr>
            <a:lvl4pPr marL="1600199" marR="0" lvl="3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228600" algn="l"/>
                <a:tab pos="1143000" algn="l"/>
                <a:tab pos="2057400" algn="l"/>
                <a:tab pos="2971800" algn="l"/>
                <a:tab pos="3886200" algn="l"/>
                <a:tab pos="4800600" algn="l"/>
                <a:tab pos="5715000" algn="l"/>
                <a:tab pos="6629400" algn="l"/>
                <a:tab pos="7543799" algn="l"/>
                <a:tab pos="8458200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4pPr>
            <a:lvl5pPr marL="2057400" marR="0" lvl="4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5pPr>
            <a:lvl6pPr marL="2057400" marR="0" lvl="5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6pPr>
            <a:lvl7pPr marL="2057400" marR="0" lvl="6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7pPr>
            <a:lvl8pPr marL="2057400" marR="0" lvl="7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8pPr>
            <a:lvl9pPr marL="2057400" marR="0" lvl="8" indent="-228600" algn="l" hangingPunct="0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808080"/>
              </a:buClr>
              <a:buSzPct val="100000"/>
              <a:buFont typeface="Wingdings" pitchFamily="2"/>
              <a:buChar char=""/>
              <a:tabLst>
                <a:tab pos="685799" algn="l"/>
                <a:tab pos="1600200" algn="l"/>
                <a:tab pos="2514600" algn="l"/>
                <a:tab pos="3429000" algn="l"/>
                <a:tab pos="4343400" algn="l"/>
                <a:tab pos="5257800" algn="l"/>
                <a:tab pos="6172200" algn="l"/>
                <a:tab pos="7086600" algn="l"/>
                <a:tab pos="8000999" algn="l"/>
              </a:tabLst>
              <a:defRPr lang="de-DE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gfa Rotis Sans Serif" pitchFamily="2"/>
                <a:ea typeface="ＭＳ Ｐゴシック" pitchFamily="2"/>
                <a:cs typeface="ＭＳ Ｐゴシック" pitchFamily="2"/>
              </a:defRPr>
            </a:lvl9pPr>
          </a:lstStyle>
          <a:p>
            <a:r>
              <a:rPr lang="de-CH" sz="2200" dirty="0">
                <a:latin typeface="+mj-lt"/>
              </a:rPr>
              <a:t>Sie können in der Datei ‘</a:t>
            </a:r>
            <a:r>
              <a:rPr lang="de-CH" sz="2200" b="1" dirty="0" err="1">
                <a:latin typeface="+mj-lt"/>
              </a:rPr>
              <a:t>RINEX_laden.m</a:t>
            </a:r>
            <a:r>
              <a:rPr lang="de-CH" sz="2200" dirty="0">
                <a:latin typeface="+mj-lt"/>
              </a:rPr>
              <a:t>’ auch andere Satelliten einlesen und sich die Trajektorien darstellen.</a:t>
            </a:r>
          </a:p>
          <a:p>
            <a:r>
              <a:rPr lang="de-CH" sz="2200" dirty="0">
                <a:latin typeface="+mj-lt"/>
              </a:rPr>
              <a:t>Ändern Sie hierfür nur in dieser Datei den Satellitennamen (</a:t>
            </a:r>
            <a:r>
              <a:rPr lang="de-CH" sz="2200" b="1" dirty="0">
                <a:latin typeface="+mj-lt"/>
              </a:rPr>
              <a:t>PRN</a:t>
            </a:r>
            <a:r>
              <a:rPr lang="de-CH" sz="2200" dirty="0">
                <a:latin typeface="+mj-lt"/>
              </a:rPr>
              <a:t>) und das Datum (siehe nachfolgende Folie)</a:t>
            </a:r>
          </a:p>
          <a:p>
            <a:pPr lvl="1"/>
            <a:r>
              <a:rPr lang="de-CH" sz="2200" dirty="0">
                <a:latin typeface="+mj-lt"/>
              </a:rPr>
              <a:t>Diese Informationen können Sie händisch aus der Datei ablesen</a:t>
            </a:r>
          </a:p>
          <a:p>
            <a:r>
              <a:rPr lang="de-CH" sz="2200" dirty="0">
                <a:latin typeface="+mj-lt"/>
              </a:rPr>
              <a:t>Ebenso ist es möglich andere Dateien mit </a:t>
            </a:r>
            <a:r>
              <a:rPr lang="de-CH" sz="2200" dirty="0" err="1">
                <a:latin typeface="+mj-lt"/>
              </a:rPr>
              <a:t>Orbitdaten</a:t>
            </a:r>
            <a:r>
              <a:rPr lang="de-CH" sz="2200" dirty="0">
                <a:latin typeface="+mj-lt"/>
              </a:rPr>
              <a:t> einzulesen.</a:t>
            </a:r>
          </a:p>
          <a:p>
            <a:pPr lvl="1"/>
            <a:r>
              <a:rPr lang="pt-BR" sz="2200" dirty="0">
                <a:latin typeface="+mj-lt"/>
              </a:rPr>
              <a:t>IGS000USA_R_20172340733_01D_01S_MN.rnx</a:t>
            </a:r>
          </a:p>
          <a:p>
            <a:pPr lvl="1"/>
            <a:r>
              <a:rPr lang="de-CH" sz="2200" dirty="0">
                <a:latin typeface="+mj-lt"/>
              </a:rPr>
              <a:t>ZIMJ0900.17L</a:t>
            </a:r>
          </a:p>
        </p:txBody>
      </p:sp>
      <p:sp>
        <p:nvSpPr>
          <p:cNvPr id="4" name="Titel 3"/>
          <p:cNvSpPr txBox="1">
            <a:spLocks noGrp="1"/>
          </p:cNvSpPr>
          <p:nvPr>
            <p:ph type="title" idx="4294967295"/>
          </p:nvPr>
        </p:nvSpPr>
        <p:spPr>
          <a:xfrm>
            <a:off x="518759" y="260648"/>
            <a:ext cx="8412120" cy="1323439"/>
          </a:xfrm>
        </p:spPr>
        <p:txBody>
          <a:bodyPr wrap="square" lIns="91440" tIns="45720" rIns="91440" bIns="4572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/>
            <a:r>
              <a:rPr lang="de-DE" dirty="0">
                <a:latin typeface="+mj-lt"/>
              </a:rPr>
              <a:t>Aufgabe 1:</a:t>
            </a:r>
            <a:br>
              <a:rPr lang="de-DE" dirty="0">
                <a:latin typeface="+mj-lt"/>
              </a:rPr>
            </a:br>
            <a:r>
              <a:rPr lang="de-DE" dirty="0">
                <a:latin typeface="+mj-lt"/>
              </a:rPr>
              <a:t>Vervollständigung des </a:t>
            </a:r>
            <a:r>
              <a:rPr lang="de-DE" dirty="0" err="1">
                <a:latin typeface="+mj-lt"/>
              </a:rPr>
              <a:t>Matlab</a:t>
            </a:r>
            <a:r>
              <a:rPr lang="de-DE" dirty="0">
                <a:latin typeface="+mj-lt"/>
              </a:rPr>
              <a:t>-Skriptes</a:t>
            </a:r>
          </a:p>
        </p:txBody>
      </p:sp>
    </p:spTree>
    <p:extLst>
      <p:ext uri="{BB962C8B-B14F-4D97-AF65-F5344CB8AC3E}">
        <p14:creationId xmlns:p14="http://schemas.microsoft.com/office/powerpoint/2010/main" val="3119106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de-DE" altLang="de-DE" dirty="0"/>
            </a:br>
            <a:r>
              <a:rPr lang="de-DE" altLang="de-DE" dirty="0"/>
              <a:t>RINEX-</a:t>
            </a:r>
            <a:br>
              <a:rPr lang="de-DE" altLang="de-DE" dirty="0"/>
            </a:br>
            <a:r>
              <a:rPr lang="en-GB" dirty="0" err="1"/>
              <a:t>Sendezeit</a:t>
            </a:r>
            <a:r>
              <a:rPr lang="en-GB" dirty="0"/>
              <a:t>, </a:t>
            </a:r>
            <a:r>
              <a:rPr lang="en-GB" dirty="0" err="1"/>
              <a:t>Korrektur</a:t>
            </a:r>
            <a:r>
              <a:rPr lang="en-GB" dirty="0"/>
              <a:t> </a:t>
            </a:r>
            <a:r>
              <a:rPr lang="en-GB" dirty="0" err="1"/>
              <a:t>Satellitenuhr</a:t>
            </a:r>
            <a:br>
              <a:rPr lang="en-GB" dirty="0"/>
            </a:br>
            <a:endParaRPr lang="de-DE" altLang="de-DE" dirty="0"/>
          </a:p>
        </p:txBody>
      </p:sp>
      <p:sp>
        <p:nvSpPr>
          <p:cNvPr id="33798" name="Rectangle 9"/>
          <p:cNvSpPr>
            <a:spLocks noChangeArrowheads="1"/>
          </p:cNvSpPr>
          <p:nvPr/>
        </p:nvSpPr>
        <p:spPr bwMode="auto">
          <a:xfrm>
            <a:off x="0" y="118184"/>
            <a:ext cx="184731" cy="29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de-DE" sz="1292" b="0">
              <a:latin typeface="Arial Narrow" panose="020B0606020202030204" pitchFamily="34" charset="0"/>
            </a:endParaRPr>
          </a:p>
        </p:txBody>
      </p:sp>
      <p:sp>
        <p:nvSpPr>
          <p:cNvPr id="33800" name="Rectangle 11"/>
          <p:cNvSpPr>
            <a:spLocks noChangeArrowheads="1"/>
          </p:cNvSpPr>
          <p:nvPr/>
        </p:nvSpPr>
        <p:spPr bwMode="auto">
          <a:xfrm>
            <a:off x="0" y="118184"/>
            <a:ext cx="184731" cy="291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de-DE" altLang="de-DE" sz="1292" b="0">
              <a:latin typeface="Arial Narrow" panose="020B0606020202030204" pitchFamily="34" charset="0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628800"/>
            <a:ext cx="8008108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94541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221</Words>
  <Application>Microsoft Office PowerPoint</Application>
  <PresentationFormat>Bildschirmpräsentation (4:3)</PresentationFormat>
  <Paragraphs>22</Paragraphs>
  <Slides>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2" baseType="lpstr">
      <vt:lpstr>ＭＳ Ｐゴシック</vt:lpstr>
      <vt:lpstr>Arial</vt:lpstr>
      <vt:lpstr>Arial Narrow</vt:lpstr>
      <vt:lpstr>Calibri</vt:lpstr>
      <vt:lpstr>Symbol</vt:lpstr>
      <vt:lpstr>Times New Roman</vt:lpstr>
      <vt:lpstr>Wingdings</vt:lpstr>
      <vt:lpstr>Larissa-Design</vt:lpstr>
      <vt:lpstr>Globale Satellitennavigationssysteme Aufgabe 1: Satellitenbahnberechnung</vt:lpstr>
      <vt:lpstr>Aufgabe 1: Vervollständigung des Matlab-Skriptes</vt:lpstr>
      <vt:lpstr>Aufgabe 1: Vervollständigung des Matlab-Skriptes</vt:lpstr>
      <vt:lpstr> RINEX- Sendezeit, Korrektur Satellitenuhr </vt:lpstr>
    </vt:vector>
  </TitlesOfParts>
  <Company>UniBwM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IfEN</dc:creator>
  <cp:lastModifiedBy>Mathias Philips-Blum</cp:lastModifiedBy>
  <cp:revision>1552</cp:revision>
  <cp:lastPrinted>2018-05-01T17:08:07Z</cp:lastPrinted>
  <dcterms:created xsi:type="dcterms:W3CDTF">2010-06-15T08:47:52Z</dcterms:created>
  <dcterms:modified xsi:type="dcterms:W3CDTF">2020-05-04T16:08:18Z</dcterms:modified>
</cp:coreProperties>
</file>